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64" r:id="rId5"/>
    <p:sldId id="267" r:id="rId6"/>
    <p:sldId id="266" r:id="rId7"/>
    <p:sldId id="259" r:id="rId8"/>
    <p:sldId id="260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wnload\Utip\Laura\Graphs%20Argentina%20by%20sector%20and%20region%20Excel97-200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452158871020693E-2"/>
          <c:y val="5.7906458797327413E-2"/>
          <c:w val="0.84943992750091901"/>
          <c:h val="0.534521158129176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'C:\DOCUME~1\Greg\LOCALS~1\Temp\Argentina\[ Annual theil by region with monthly data_march08.xls]Theil &amp; Graphs'!$D$88</c:f>
              <c:strCache>
                <c:ptCount val="1"/>
                <c:pt idx="0">
                  <c:v>City of Buenos Aires</c:v>
                </c:pt>
              </c:strCache>
            </c:strRef>
          </c:tx>
          <c:spPr>
            <a:gradFill rotWithShape="0">
              <a:gsLst>
                <a:gs pos="0">
                  <a:srgbClr val="A9BEE7"/>
                </a:gs>
                <a:gs pos="100000">
                  <a:srgbClr val="2D5F9A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Graphs'!$D$89:$D$103</c:f>
              <c:numCache>
                <c:formatCode>General</c:formatCode>
                <c:ptCount val="15"/>
                <c:pt idx="0">
                  <c:v>9.9552088407625028E-2</c:v>
                </c:pt>
                <c:pt idx="1">
                  <c:v>0.10379897618909976</c:v>
                </c:pt>
                <c:pt idx="2">
                  <c:v>0.11052499676134142</c:v>
                </c:pt>
                <c:pt idx="3">
                  <c:v>0.10941633706918252</c:v>
                </c:pt>
                <c:pt idx="4">
                  <c:v>0.1128355894125624</c:v>
                </c:pt>
                <c:pt idx="5">
                  <c:v>0.1174026084370052</c:v>
                </c:pt>
                <c:pt idx="6">
                  <c:v>0.1276502281141341</c:v>
                </c:pt>
                <c:pt idx="7">
                  <c:v>0.13102887475074118</c:v>
                </c:pt>
                <c:pt idx="8">
                  <c:v>0.13411985361856862</c:v>
                </c:pt>
                <c:pt idx="9">
                  <c:v>0.11675496836760446</c:v>
                </c:pt>
                <c:pt idx="10">
                  <c:v>0.10157847335076266</c:v>
                </c:pt>
                <c:pt idx="11">
                  <c:v>9.0460578565291216E-2</c:v>
                </c:pt>
                <c:pt idx="12">
                  <c:v>8.3390908468706462E-2</c:v>
                </c:pt>
                <c:pt idx="13">
                  <c:v>8.5642209030692265E-2</c:v>
                </c:pt>
                <c:pt idx="14">
                  <c:v>8.5874067635302476E-2</c:v>
                </c:pt>
              </c:numCache>
            </c:numRef>
          </c:val>
        </c:ser>
        <c:ser>
          <c:idx val="1"/>
          <c:order val="1"/>
          <c:tx>
            <c:strRef>
              <c:f>'C:\DOCUME~1\Greg\LOCALS~1\Temp\Argentina\[ Annual theil by region with monthly data_march08.xls]Theil &amp; Graphs'!$E$88</c:f>
              <c:strCache>
                <c:ptCount val="1"/>
                <c:pt idx="0">
                  <c:v>Neuquén</c:v>
                </c:pt>
              </c:strCache>
            </c:strRef>
          </c:tx>
          <c:spPr>
            <a:gradFill rotWithShape="0">
              <a:gsLst>
                <a:gs pos="0">
                  <a:srgbClr val="E8A9A8"/>
                </a:gs>
                <a:gs pos="100000">
                  <a:srgbClr val="9D2E2B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Graphs'!$E$89:$E$103</c:f>
              <c:numCache>
                <c:formatCode>General</c:formatCode>
                <c:ptCount val="15"/>
                <c:pt idx="0">
                  <c:v>1.0648472032341425E-3</c:v>
                </c:pt>
                <c:pt idx="1">
                  <c:v>1.5423635354607354E-3</c:v>
                </c:pt>
                <c:pt idx="2">
                  <c:v>1.6726011346355624E-3</c:v>
                </c:pt>
                <c:pt idx="3">
                  <c:v>1.3279635497688736E-3</c:v>
                </c:pt>
                <c:pt idx="4">
                  <c:v>1.1927559032813447E-3</c:v>
                </c:pt>
                <c:pt idx="5">
                  <c:v>8.1505777781359435E-4</c:v>
                </c:pt>
                <c:pt idx="6">
                  <c:v>1.6263821094720631E-3</c:v>
                </c:pt>
                <c:pt idx="7">
                  <c:v>1.953753102772605E-3</c:v>
                </c:pt>
                <c:pt idx="8">
                  <c:v>2.7339897490808933E-3</c:v>
                </c:pt>
                <c:pt idx="9">
                  <c:v>4.141575063686267E-3</c:v>
                </c:pt>
                <c:pt idx="10">
                  <c:v>4.7014488440242919E-3</c:v>
                </c:pt>
                <c:pt idx="11">
                  <c:v>5.570677893515349E-3</c:v>
                </c:pt>
                <c:pt idx="12">
                  <c:v>6.3645678736214606E-3</c:v>
                </c:pt>
                <c:pt idx="13">
                  <c:v>7.6210465743137522E-3</c:v>
                </c:pt>
                <c:pt idx="14">
                  <c:v>7.802102723182546E-3</c:v>
                </c:pt>
              </c:numCache>
            </c:numRef>
          </c:val>
        </c:ser>
        <c:ser>
          <c:idx val="2"/>
          <c:order val="2"/>
          <c:tx>
            <c:strRef>
              <c:f>'C:\DOCUME~1\Greg\LOCALS~1\Temp\Argentina\[ Annual theil by region with monthly data_march08.xls]Theil &amp; Graphs'!$F$88</c:f>
              <c:strCache>
                <c:ptCount val="1"/>
                <c:pt idx="0">
                  <c:v>Santa Cruz</c:v>
                </c:pt>
              </c:strCache>
            </c:strRef>
          </c:tx>
          <c:spPr>
            <a:gradFill rotWithShape="0">
              <a:gsLst>
                <a:gs pos="0">
                  <a:srgbClr val="CDE4AC"/>
                </a:gs>
                <a:gs pos="100000">
                  <a:srgbClr val="789836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Graphs'!$F$89:$F$103</c:f>
              <c:numCache>
                <c:formatCode>General</c:formatCode>
                <c:ptCount val="15"/>
                <c:pt idx="0">
                  <c:v>1.5074463877948223E-3</c:v>
                </c:pt>
                <c:pt idx="1">
                  <c:v>2.0951939525499837E-3</c:v>
                </c:pt>
                <c:pt idx="2">
                  <c:v>2.3810124631250349E-3</c:v>
                </c:pt>
                <c:pt idx="3">
                  <c:v>2.0151066585359727E-3</c:v>
                </c:pt>
                <c:pt idx="4">
                  <c:v>2.1699786492225437E-3</c:v>
                </c:pt>
                <c:pt idx="5">
                  <c:v>9.183435129983316E-4</c:v>
                </c:pt>
                <c:pt idx="6">
                  <c:v>1.2858304117037323E-3</c:v>
                </c:pt>
                <c:pt idx="7">
                  <c:v>1.6600068127508672E-3</c:v>
                </c:pt>
                <c:pt idx="8">
                  <c:v>2.4047788454280659E-3</c:v>
                </c:pt>
                <c:pt idx="9">
                  <c:v>3.3398298569848172E-3</c:v>
                </c:pt>
                <c:pt idx="10">
                  <c:v>3.2509361748032056E-3</c:v>
                </c:pt>
                <c:pt idx="11">
                  <c:v>4.110954735143728E-3</c:v>
                </c:pt>
                <c:pt idx="12">
                  <c:v>5.9202976797994682E-3</c:v>
                </c:pt>
                <c:pt idx="13">
                  <c:v>7.1712321697660732E-3</c:v>
                </c:pt>
                <c:pt idx="14">
                  <c:v>7.6132957727212585E-3</c:v>
                </c:pt>
              </c:numCache>
            </c:numRef>
          </c:val>
        </c:ser>
        <c:ser>
          <c:idx val="3"/>
          <c:order val="3"/>
          <c:tx>
            <c:strRef>
              <c:f>'C:\DOCUME~1\Greg\LOCALS~1\Temp\Argentina\[ Annual theil by region with monthly data_march08.xls]Theil &amp; Graphs'!$G$88</c:f>
              <c:strCache>
                <c:ptCount val="1"/>
                <c:pt idx="0">
                  <c:v>Chubut</c:v>
                </c:pt>
              </c:strCache>
            </c:strRef>
          </c:tx>
          <c:spPr>
            <a:gradFill rotWithShape="0">
              <a:gsLst>
                <a:gs pos="0">
                  <a:srgbClr val="C2B5D7"/>
                </a:gs>
                <a:gs pos="100000">
                  <a:srgbClr val="5E4280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Graphs'!$G$89:$G$103</c:f>
              <c:numCache>
                <c:formatCode>General</c:formatCode>
                <c:ptCount val="15"/>
                <c:pt idx="0">
                  <c:v>1.6848240333650296E-3</c:v>
                </c:pt>
                <c:pt idx="1">
                  <c:v>1.7077421514947405E-3</c:v>
                </c:pt>
                <c:pt idx="2">
                  <c:v>1.9668052128773033E-3</c:v>
                </c:pt>
                <c:pt idx="3">
                  <c:v>1.8330119621022632E-3</c:v>
                </c:pt>
                <c:pt idx="4">
                  <c:v>1.4375198094028691E-3</c:v>
                </c:pt>
                <c:pt idx="5">
                  <c:v>9.1774632366681545E-4</c:v>
                </c:pt>
                <c:pt idx="6">
                  <c:v>7.3811174246522641E-4</c:v>
                </c:pt>
                <c:pt idx="7">
                  <c:v>1.5908394747942757E-3</c:v>
                </c:pt>
                <c:pt idx="8">
                  <c:v>2.9237795355538882E-3</c:v>
                </c:pt>
                <c:pt idx="9">
                  <c:v>4.1630770805722497E-3</c:v>
                </c:pt>
                <c:pt idx="10">
                  <c:v>4.0547341748534364E-3</c:v>
                </c:pt>
                <c:pt idx="11">
                  <c:v>4.9502572515590483E-3</c:v>
                </c:pt>
                <c:pt idx="12">
                  <c:v>7.0283726145285138E-3</c:v>
                </c:pt>
                <c:pt idx="13">
                  <c:v>7.852480586957972E-3</c:v>
                </c:pt>
                <c:pt idx="14">
                  <c:v>7.5223497067876746E-3</c:v>
                </c:pt>
              </c:numCache>
            </c:numRef>
          </c:val>
        </c:ser>
        <c:ser>
          <c:idx val="4"/>
          <c:order val="4"/>
          <c:tx>
            <c:strRef>
              <c:f>'C:\DOCUME~1\Greg\LOCALS~1\Temp\Argentina\[ Annual theil by region with monthly data_march08.xls]Theil &amp; Graphs'!$H$88</c:f>
              <c:strCache>
                <c:ptCount val="1"/>
                <c:pt idx="0">
                  <c:v>Tierra del Fuego</c:v>
                </c:pt>
              </c:strCache>
            </c:strRef>
          </c:tx>
          <c:spPr>
            <a:gradFill rotWithShape="0">
              <a:gsLst>
                <a:gs pos="0">
                  <a:srgbClr val="A5D7EC"/>
                </a:gs>
                <a:gs pos="100000">
                  <a:srgbClr val="2889A3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Graphs'!$H$89:$H$103</c:f>
              <c:numCache>
                <c:formatCode>General</c:formatCode>
                <c:ptCount val="15"/>
                <c:pt idx="0">
                  <c:v>2.3663677578167302E-3</c:v>
                </c:pt>
                <c:pt idx="1">
                  <c:v>1.7559924659901272E-3</c:v>
                </c:pt>
                <c:pt idx="2">
                  <c:v>1.2922803982613725E-3</c:v>
                </c:pt>
                <c:pt idx="3">
                  <c:v>1.2000144920785343E-3</c:v>
                </c:pt>
                <c:pt idx="4">
                  <c:v>1.3092291331962265E-3</c:v>
                </c:pt>
                <c:pt idx="5">
                  <c:v>1.2653454224363554E-3</c:v>
                </c:pt>
                <c:pt idx="6">
                  <c:v>1.4842151508371799E-3</c:v>
                </c:pt>
                <c:pt idx="7">
                  <c:v>1.4801051637725118E-3</c:v>
                </c:pt>
                <c:pt idx="8">
                  <c:v>1.7757748817694256E-3</c:v>
                </c:pt>
                <c:pt idx="9">
                  <c:v>1.8081887074267321E-3</c:v>
                </c:pt>
                <c:pt idx="10">
                  <c:v>2.2572608633999827E-3</c:v>
                </c:pt>
                <c:pt idx="11">
                  <c:v>2.4661655380947087E-3</c:v>
                </c:pt>
                <c:pt idx="12">
                  <c:v>2.7221458200485278E-3</c:v>
                </c:pt>
                <c:pt idx="13">
                  <c:v>2.9769351397633381E-3</c:v>
                </c:pt>
                <c:pt idx="14">
                  <c:v>2.5054384656603952E-3</c:v>
                </c:pt>
              </c:numCache>
            </c:numRef>
          </c:val>
        </c:ser>
        <c:ser>
          <c:idx val="5"/>
          <c:order val="5"/>
          <c:tx>
            <c:strRef>
              <c:f>'C:\DOCUME~1\Greg\LOCALS~1\Temp\Argentina\[ Annual theil by region with monthly data_march08.xls]Theil &amp; Graphs'!$I$88</c:f>
              <c:strCache>
                <c:ptCount val="1"/>
                <c:pt idx="0">
                  <c:v>Formosa</c:v>
                </c:pt>
              </c:strCache>
            </c:strRef>
          </c:tx>
          <c:spPr>
            <a:gradFill rotWithShape="0">
              <a:gsLst>
                <a:gs pos="0">
                  <a:srgbClr val="FFB894"/>
                </a:gs>
                <a:gs pos="100000">
                  <a:srgbClr val="CF6E1E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Graphs'!$I$89:$I$103</c:f>
              <c:numCache>
                <c:formatCode>General</c:formatCode>
                <c:ptCount val="15"/>
                <c:pt idx="0">
                  <c:v>-9.3818654920183194E-4</c:v>
                </c:pt>
                <c:pt idx="1">
                  <c:v>-8.8761353783657279E-4</c:v>
                </c:pt>
                <c:pt idx="2">
                  <c:v>-9.556929241783408E-4</c:v>
                </c:pt>
                <c:pt idx="3">
                  <c:v>-9.6589486375855212E-4</c:v>
                </c:pt>
                <c:pt idx="4">
                  <c:v>-9.4978087432011024E-4</c:v>
                </c:pt>
                <c:pt idx="5">
                  <c:v>-8.6743813123156066E-4</c:v>
                </c:pt>
                <c:pt idx="6">
                  <c:v>-8.9788639609051876E-4</c:v>
                </c:pt>
                <c:pt idx="7">
                  <c:v>-8.8532584609771854E-4</c:v>
                </c:pt>
                <c:pt idx="8">
                  <c:v>-8.0759275088150312E-4</c:v>
                </c:pt>
                <c:pt idx="9">
                  <c:v>-7.2497496652897564E-4</c:v>
                </c:pt>
                <c:pt idx="10">
                  <c:v>-7.4452915217608528E-4</c:v>
                </c:pt>
                <c:pt idx="11">
                  <c:v>-8.505329144596626E-4</c:v>
                </c:pt>
                <c:pt idx="12">
                  <c:v>-7.8511309532482512E-4</c:v>
                </c:pt>
                <c:pt idx="13">
                  <c:v>-8.2441236007964119E-4</c:v>
                </c:pt>
                <c:pt idx="14">
                  <c:v>-7.8900844276439221E-4</c:v>
                </c:pt>
              </c:numCache>
            </c:numRef>
          </c:val>
        </c:ser>
        <c:ser>
          <c:idx val="6"/>
          <c:order val="6"/>
          <c:tx>
            <c:strRef>
              <c:f>'C:\DOCUME~1\Greg\LOCALS~1\Temp\Argentina\[ Annual theil by region with monthly data_march08.xls]Theil &amp; Graphs'!$J$88</c:f>
              <c:strCache>
                <c:ptCount val="1"/>
                <c:pt idx="0">
                  <c:v>La Pampa</c:v>
                </c:pt>
              </c:strCache>
            </c:strRef>
          </c:tx>
          <c:spPr>
            <a:gradFill rotWithShape="0">
              <a:gsLst>
                <a:gs pos="0">
                  <a:srgbClr val="A2BFF8"/>
                </a:gs>
                <a:gs pos="100000">
                  <a:srgbClr val="3670B6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Graphs'!$J$89:$J$103</c:f>
              <c:numCache>
                <c:formatCode>General</c:formatCode>
                <c:ptCount val="15"/>
                <c:pt idx="0">
                  <c:v>-1.3862407475476641E-3</c:v>
                </c:pt>
                <c:pt idx="1">
                  <c:v>-1.351353703102249E-3</c:v>
                </c:pt>
                <c:pt idx="2">
                  <c:v>-1.6795754825816368E-3</c:v>
                </c:pt>
                <c:pt idx="3">
                  <c:v>-1.4678681097167407E-3</c:v>
                </c:pt>
                <c:pt idx="4">
                  <c:v>-1.4358959791968243E-3</c:v>
                </c:pt>
                <c:pt idx="5">
                  <c:v>-1.4546122078483365E-3</c:v>
                </c:pt>
                <c:pt idx="6">
                  <c:v>-1.3859930811051201E-3</c:v>
                </c:pt>
                <c:pt idx="7">
                  <c:v>-1.394135456340649E-3</c:v>
                </c:pt>
                <c:pt idx="8">
                  <c:v>-1.4694085674320757E-3</c:v>
                </c:pt>
                <c:pt idx="9">
                  <c:v>-1.2984713767690023E-3</c:v>
                </c:pt>
                <c:pt idx="10">
                  <c:v>-1.1675507736172812E-3</c:v>
                </c:pt>
                <c:pt idx="11">
                  <c:v>-1.1625346941731506E-3</c:v>
                </c:pt>
                <c:pt idx="12">
                  <c:v>-1.0159361882652593E-3</c:v>
                </c:pt>
                <c:pt idx="13">
                  <c:v>-1.0945530350116568E-3</c:v>
                </c:pt>
                <c:pt idx="14">
                  <c:v>-1.081081393119309E-3</c:v>
                </c:pt>
              </c:numCache>
            </c:numRef>
          </c:val>
        </c:ser>
        <c:ser>
          <c:idx val="7"/>
          <c:order val="7"/>
          <c:tx>
            <c:strRef>
              <c:f>'C:\DOCUME~1\Greg\LOCALS~1\Temp\Argentina\[ Annual theil by region with monthly data_march08.xls]Theil &amp; Graphs'!$K$88</c:f>
              <c:strCache>
                <c:ptCount val="1"/>
                <c:pt idx="0">
                  <c:v>San Luis</c:v>
                </c:pt>
              </c:strCache>
            </c:strRef>
          </c:tx>
          <c:spPr>
            <a:gradFill rotWithShape="0">
              <a:gsLst>
                <a:gs pos="0">
                  <a:srgbClr val="FAA1A0"/>
                </a:gs>
                <a:gs pos="100000">
                  <a:srgbClr val="B93734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Graphs'!$K$89:$K$103</c:f>
              <c:numCache>
                <c:formatCode>General</c:formatCode>
                <c:ptCount val="15"/>
                <c:pt idx="0">
                  <c:v>-1.6602662822150821E-3</c:v>
                </c:pt>
                <c:pt idx="1">
                  <c:v>-1.6296931470825286E-3</c:v>
                </c:pt>
                <c:pt idx="2">
                  <c:v>-1.4826358964308813E-3</c:v>
                </c:pt>
                <c:pt idx="3">
                  <c:v>-1.3786674632644328E-3</c:v>
                </c:pt>
                <c:pt idx="4">
                  <c:v>-2.0134097350833608E-3</c:v>
                </c:pt>
                <c:pt idx="5">
                  <c:v>-2.2865225715374745E-3</c:v>
                </c:pt>
                <c:pt idx="6">
                  <c:v>-1.3366296700573911E-3</c:v>
                </c:pt>
                <c:pt idx="7">
                  <c:v>-1.1976250049315885E-3</c:v>
                </c:pt>
                <c:pt idx="8">
                  <c:v>-1.5056783503966161E-3</c:v>
                </c:pt>
                <c:pt idx="9">
                  <c:v>-1.2192581059836287E-3</c:v>
                </c:pt>
                <c:pt idx="10">
                  <c:v>-1.0004356155618142E-3</c:v>
                </c:pt>
                <c:pt idx="11">
                  <c:v>-6.6917491962929429E-4</c:v>
                </c:pt>
                <c:pt idx="12">
                  <c:v>-6.7962526909146515E-4</c:v>
                </c:pt>
                <c:pt idx="13">
                  <c:v>-8.6842549392522899E-4</c:v>
                </c:pt>
                <c:pt idx="14">
                  <c:v>-1.1418741634222321E-3</c:v>
                </c:pt>
              </c:numCache>
            </c:numRef>
          </c:val>
        </c:ser>
        <c:ser>
          <c:idx val="8"/>
          <c:order val="8"/>
          <c:tx>
            <c:strRef>
              <c:f>'C:\DOCUME~1\Greg\LOCALS~1\Temp\Argentina\[ Annual theil by region with monthly data_march08.xls]Theil &amp; Graphs'!$L$88</c:f>
              <c:strCache>
                <c:ptCount val="1"/>
                <c:pt idx="0">
                  <c:v>Catamarca</c:v>
                </c:pt>
              </c:strCache>
            </c:strRef>
          </c:tx>
          <c:spPr>
            <a:gradFill rotWithShape="0">
              <a:gsLst>
                <a:gs pos="0">
                  <a:srgbClr val="D4F4A6"/>
                </a:gs>
                <a:gs pos="100000">
                  <a:srgbClr val="8DB241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Graphs'!$L$89:$L$103</c:f>
              <c:numCache>
                <c:formatCode>General</c:formatCode>
                <c:ptCount val="15"/>
                <c:pt idx="0">
                  <c:v>-9.3463616793981437E-4</c:v>
                </c:pt>
                <c:pt idx="1">
                  <c:v>-2.0525936451767372E-3</c:v>
                </c:pt>
                <c:pt idx="2">
                  <c:v>-1.868405711817711E-3</c:v>
                </c:pt>
                <c:pt idx="3">
                  <c:v>-1.2616213965218079E-3</c:v>
                </c:pt>
                <c:pt idx="4">
                  <c:v>-1.6211050276798604E-3</c:v>
                </c:pt>
                <c:pt idx="5">
                  <c:v>-1.8354438319756886E-3</c:v>
                </c:pt>
                <c:pt idx="6">
                  <c:v>-2.1399166190103052E-3</c:v>
                </c:pt>
                <c:pt idx="7">
                  <c:v>-2.1895729606075903E-3</c:v>
                </c:pt>
                <c:pt idx="8">
                  <c:v>-2.3999778537267002E-3</c:v>
                </c:pt>
                <c:pt idx="9">
                  <c:v>-2.5362457493191388E-3</c:v>
                </c:pt>
                <c:pt idx="10">
                  <c:v>-2.4131441357703332E-3</c:v>
                </c:pt>
                <c:pt idx="11">
                  <c:v>-2.0160243278160407E-3</c:v>
                </c:pt>
                <c:pt idx="12">
                  <c:v>-1.5319265758716781E-3</c:v>
                </c:pt>
                <c:pt idx="13">
                  <c:v>-1.3792980450501463E-3</c:v>
                </c:pt>
                <c:pt idx="14">
                  <c:v>-1.4872337772610629E-3</c:v>
                </c:pt>
              </c:numCache>
            </c:numRef>
          </c:val>
        </c:ser>
        <c:ser>
          <c:idx val="9"/>
          <c:order val="9"/>
          <c:tx>
            <c:strRef>
              <c:f>'C:\DOCUME~1\Greg\LOCALS~1\Temp\Argentina\[ Annual theil by region with monthly data_march08.xls]Theil &amp; Graphs'!$M$88</c:f>
              <c:strCache>
                <c:ptCount val="1"/>
                <c:pt idx="0">
                  <c:v>Río Negro</c:v>
                </c:pt>
              </c:strCache>
            </c:strRef>
          </c:tx>
          <c:spPr>
            <a:gradFill rotWithShape="0">
              <a:gsLst>
                <a:gs pos="0">
                  <a:srgbClr val="C5B3E2"/>
                </a:gs>
                <a:gs pos="100000">
                  <a:srgbClr val="704F97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Graphs'!$M$89:$M$103</c:f>
              <c:numCache>
                <c:formatCode>General</c:formatCode>
                <c:ptCount val="15"/>
                <c:pt idx="0">
                  <c:v>-2.4373944347078282E-3</c:v>
                </c:pt>
                <c:pt idx="1">
                  <c:v>-2.3161050420266779E-3</c:v>
                </c:pt>
                <c:pt idx="2">
                  <c:v>-2.4616448516857964E-3</c:v>
                </c:pt>
                <c:pt idx="3">
                  <c:v>-2.0768781593149027E-3</c:v>
                </c:pt>
                <c:pt idx="4">
                  <c:v>-2.0982684980986144E-3</c:v>
                </c:pt>
                <c:pt idx="5">
                  <c:v>-2.4482967166212727E-3</c:v>
                </c:pt>
                <c:pt idx="6">
                  <c:v>-2.5126098896609342E-3</c:v>
                </c:pt>
                <c:pt idx="7">
                  <c:v>-2.9024147119324174E-3</c:v>
                </c:pt>
                <c:pt idx="8">
                  <c:v>-3.4198988299644672E-3</c:v>
                </c:pt>
                <c:pt idx="9">
                  <c:v>-3.2228137125098859E-3</c:v>
                </c:pt>
                <c:pt idx="10">
                  <c:v>-3.04694374052127E-3</c:v>
                </c:pt>
                <c:pt idx="11">
                  <c:v>-2.1888635501173853E-3</c:v>
                </c:pt>
                <c:pt idx="12">
                  <c:v>-1.890445260292853E-3</c:v>
                </c:pt>
                <c:pt idx="13">
                  <c:v>-1.7857978572854837E-3</c:v>
                </c:pt>
                <c:pt idx="14">
                  <c:v>-2.0773626622382414E-3</c:v>
                </c:pt>
              </c:numCache>
            </c:numRef>
          </c:val>
        </c:ser>
        <c:ser>
          <c:idx val="10"/>
          <c:order val="10"/>
          <c:tx>
            <c:strRef>
              <c:f>'C:\DOCUME~1\Greg\LOCALS~1\Temp\Argentina\[ Annual theil by region with monthly data_march08.xls]Theil &amp; Graphs'!$N$88</c:f>
              <c:strCache>
                <c:ptCount val="1"/>
                <c:pt idx="0">
                  <c:v>Chaco</c:v>
                </c:pt>
              </c:strCache>
            </c:strRef>
          </c:tx>
          <c:spPr>
            <a:gradFill rotWithShape="0">
              <a:gsLst>
                <a:gs pos="0">
                  <a:srgbClr val="9DE2FF"/>
                </a:gs>
                <a:gs pos="100000">
                  <a:srgbClr val="31A1C0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Graphs'!$N$89:$N$103</c:f>
              <c:numCache>
                <c:formatCode>General</c:formatCode>
                <c:ptCount val="15"/>
                <c:pt idx="0">
                  <c:v>-2.0426370500568908E-3</c:v>
                </c:pt>
                <c:pt idx="1">
                  <c:v>-2.210979041992669E-3</c:v>
                </c:pt>
                <c:pt idx="2">
                  <c:v>-3.3457177050925813E-3</c:v>
                </c:pt>
                <c:pt idx="3">
                  <c:v>-3.3108667699710916E-3</c:v>
                </c:pt>
                <c:pt idx="4">
                  <c:v>-2.9249408239737447E-3</c:v>
                </c:pt>
                <c:pt idx="5">
                  <c:v>-2.5021002668736991E-3</c:v>
                </c:pt>
                <c:pt idx="6">
                  <c:v>-2.9311981926454338E-3</c:v>
                </c:pt>
                <c:pt idx="7">
                  <c:v>-2.9228247023858423E-3</c:v>
                </c:pt>
                <c:pt idx="8">
                  <c:v>-2.5256937008641201E-3</c:v>
                </c:pt>
                <c:pt idx="9">
                  <c:v>-2.2389976428432946E-3</c:v>
                </c:pt>
                <c:pt idx="10">
                  <c:v>-2.005037290796105E-3</c:v>
                </c:pt>
                <c:pt idx="11">
                  <c:v>-2.0766831530134203E-3</c:v>
                </c:pt>
                <c:pt idx="12">
                  <c:v>-2.0576464872084838E-3</c:v>
                </c:pt>
                <c:pt idx="13">
                  <c:v>-2.1998350166472706E-3</c:v>
                </c:pt>
                <c:pt idx="14">
                  <c:v>-2.1614385656018452E-3</c:v>
                </c:pt>
              </c:numCache>
            </c:numRef>
          </c:val>
        </c:ser>
        <c:ser>
          <c:idx val="11"/>
          <c:order val="11"/>
          <c:tx>
            <c:strRef>
              <c:f>'C:\DOCUME~1\Greg\LOCALS~1\Temp\Argentina\[ Annual theil by region with monthly data_march08.xls]Theil &amp; Graphs'!$O$88</c:f>
              <c:strCache>
                <c:ptCount val="1"/>
                <c:pt idx="0">
                  <c:v>Corrientes</c:v>
                </c:pt>
              </c:strCache>
            </c:strRef>
          </c:tx>
          <c:spPr>
            <a:gradFill rotWithShape="0">
              <a:gsLst>
                <a:gs pos="0">
                  <a:srgbClr val="FFB885"/>
                </a:gs>
                <a:gs pos="100000">
                  <a:srgbClr val="F28225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Graphs'!$O$89:$O$103</c:f>
              <c:numCache>
                <c:formatCode>General</c:formatCode>
                <c:ptCount val="15"/>
                <c:pt idx="0">
                  <c:v>-2.4169851278626497E-3</c:v>
                </c:pt>
                <c:pt idx="1">
                  <c:v>-2.6407369463024707E-3</c:v>
                </c:pt>
                <c:pt idx="2">
                  <c:v>-2.9962782595679359E-3</c:v>
                </c:pt>
                <c:pt idx="3">
                  <c:v>-2.8802017048643923E-3</c:v>
                </c:pt>
                <c:pt idx="4">
                  <c:v>-2.6196879036710402E-3</c:v>
                </c:pt>
                <c:pt idx="5">
                  <c:v>-2.5935995575822319E-3</c:v>
                </c:pt>
                <c:pt idx="6">
                  <c:v>-2.6424942566855045E-3</c:v>
                </c:pt>
                <c:pt idx="7">
                  <c:v>-2.8358728369649766E-3</c:v>
                </c:pt>
                <c:pt idx="8">
                  <c:v>-2.6953625006741898E-3</c:v>
                </c:pt>
                <c:pt idx="9">
                  <c:v>-2.4590392221593002E-3</c:v>
                </c:pt>
                <c:pt idx="10">
                  <c:v>-2.402164427304807E-3</c:v>
                </c:pt>
                <c:pt idx="11">
                  <c:v>-2.65618315250135E-3</c:v>
                </c:pt>
                <c:pt idx="12">
                  <c:v>-2.4191223197294739E-3</c:v>
                </c:pt>
                <c:pt idx="13">
                  <c:v>-2.4637010653970073E-3</c:v>
                </c:pt>
                <c:pt idx="14">
                  <c:v>-2.4563392237553754E-3</c:v>
                </c:pt>
              </c:numCache>
            </c:numRef>
          </c:val>
        </c:ser>
        <c:ser>
          <c:idx val="12"/>
          <c:order val="12"/>
          <c:tx>
            <c:strRef>
              <c:f>'C:\DOCUME~1\Greg\LOCALS~1\Temp\Argentina\[ Annual theil by region with monthly data_march08.xls]Theil &amp; Graphs'!$P$88</c:f>
              <c:strCache>
                <c:ptCount val="1"/>
                <c:pt idx="0">
                  <c:v>San Juan</c:v>
                </c:pt>
              </c:strCache>
            </c:strRef>
          </c:tx>
          <c:spPr>
            <a:gradFill rotWithShape="0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Graphs'!$P$89:$P$103</c:f>
              <c:numCache>
                <c:formatCode>General</c:formatCode>
                <c:ptCount val="15"/>
                <c:pt idx="0">
                  <c:v>-3.14183827919778E-3</c:v>
                </c:pt>
                <c:pt idx="1">
                  <c:v>-2.9950433083533582E-3</c:v>
                </c:pt>
                <c:pt idx="2">
                  <c:v>-3.0031051670245086E-3</c:v>
                </c:pt>
                <c:pt idx="3">
                  <c:v>-3.4262724904188459E-3</c:v>
                </c:pt>
                <c:pt idx="4">
                  <c:v>-3.2440437375907717E-3</c:v>
                </c:pt>
                <c:pt idx="5">
                  <c:v>-3.5278820058343196E-3</c:v>
                </c:pt>
                <c:pt idx="6">
                  <c:v>-3.3904554688195241E-3</c:v>
                </c:pt>
                <c:pt idx="7">
                  <c:v>-3.8331164524036212E-3</c:v>
                </c:pt>
                <c:pt idx="8">
                  <c:v>-3.8648255371846216E-3</c:v>
                </c:pt>
                <c:pt idx="9">
                  <c:v>-3.9402054912665036E-3</c:v>
                </c:pt>
                <c:pt idx="10">
                  <c:v>-3.3940744534668998E-3</c:v>
                </c:pt>
                <c:pt idx="11">
                  <c:v>-2.616175667314799E-3</c:v>
                </c:pt>
                <c:pt idx="12">
                  <c:v>-2.593923938999688E-3</c:v>
                </c:pt>
                <c:pt idx="13">
                  <c:v>-2.3814499861064997E-3</c:v>
                </c:pt>
                <c:pt idx="14">
                  <c:v>-2.8574407791750562E-3</c:v>
                </c:pt>
              </c:numCache>
            </c:numRef>
          </c:val>
        </c:ser>
        <c:ser>
          <c:idx val="13"/>
          <c:order val="13"/>
          <c:tx>
            <c:strRef>
              <c:f>'C:\DOCUME~1\Greg\LOCALS~1\Temp\Argentina\[ Annual theil by region with monthly data_march08.xls]Theil &amp; Graphs'!$Q$88</c:f>
              <c:strCache>
                <c:ptCount val="1"/>
                <c:pt idx="0">
                  <c:v>La Rioja</c:v>
                </c:pt>
              </c:strCache>
            </c:strRef>
          </c:tx>
          <c:spPr>
            <a:gradFill rotWithShape="0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Graphs'!$Q$89:$Q$103</c:f>
              <c:numCache>
                <c:formatCode>General</c:formatCode>
                <c:ptCount val="15"/>
                <c:pt idx="0">
                  <c:v>-9.7473565640444698E-4</c:v>
                </c:pt>
                <c:pt idx="1">
                  <c:v>-7.8562464743732224E-4</c:v>
                </c:pt>
                <c:pt idx="2">
                  <c:v>-7.0327986399897492E-4</c:v>
                </c:pt>
                <c:pt idx="3">
                  <c:v>-1.9050425675455E-3</c:v>
                </c:pt>
                <c:pt idx="4">
                  <c:v>-1.9133660828254853E-3</c:v>
                </c:pt>
                <c:pt idx="5">
                  <c:v>-1.8092411561718203E-3</c:v>
                </c:pt>
                <c:pt idx="6">
                  <c:v>-1.8461803568971201E-3</c:v>
                </c:pt>
                <c:pt idx="7">
                  <c:v>-1.8602933646755825E-3</c:v>
                </c:pt>
                <c:pt idx="8">
                  <c:v>-2.0338901389757098E-3</c:v>
                </c:pt>
                <c:pt idx="9">
                  <c:v>-2.3689685131893221E-3</c:v>
                </c:pt>
                <c:pt idx="10">
                  <c:v>-2.3333678634678405E-3</c:v>
                </c:pt>
                <c:pt idx="11">
                  <c:v>-2.6726546817981579E-3</c:v>
                </c:pt>
                <c:pt idx="12">
                  <c:v>-2.5360880123311042E-3</c:v>
                </c:pt>
                <c:pt idx="13">
                  <c:v>-2.7502656374568152E-3</c:v>
                </c:pt>
                <c:pt idx="14">
                  <c:v>-2.9099357825982134E-3</c:v>
                </c:pt>
              </c:numCache>
            </c:numRef>
          </c:val>
        </c:ser>
        <c:ser>
          <c:idx val="14"/>
          <c:order val="14"/>
          <c:tx>
            <c:strRef>
              <c:f>'C:\DOCUME~1\Greg\LOCALS~1\Temp\Argentina\[ Annual theil by region with monthly data_march08.xls]Theil &amp; Graphs'!$R$88</c:f>
              <c:strCache>
                <c:ptCount val="1"/>
                <c:pt idx="0">
                  <c:v>Misiones</c:v>
                </c:pt>
              </c:strCache>
            </c:strRef>
          </c:tx>
          <c:spPr>
            <a:gradFill rotWithShape="0">
              <a:gsLst>
                <a:gs pos="0">
                  <a:srgbClr val="DCFFA0"/>
                </a:gs>
                <a:gs pos="100000">
                  <a:srgbClr val="A0CA4A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Graphs'!$R$89:$R$103</c:f>
              <c:numCache>
                <c:formatCode>General</c:formatCode>
                <c:ptCount val="15"/>
                <c:pt idx="0">
                  <c:v>-2.901314951753671E-3</c:v>
                </c:pt>
                <c:pt idx="1">
                  <c:v>-3.0899185749117901E-3</c:v>
                </c:pt>
                <c:pt idx="2">
                  <c:v>-3.1407789465282545E-3</c:v>
                </c:pt>
                <c:pt idx="3">
                  <c:v>-3.1371805533085043E-3</c:v>
                </c:pt>
                <c:pt idx="4">
                  <c:v>-3.1348035413342242E-3</c:v>
                </c:pt>
                <c:pt idx="5">
                  <c:v>-3.2376438107434282E-3</c:v>
                </c:pt>
                <c:pt idx="6">
                  <c:v>-3.2350824364245031E-3</c:v>
                </c:pt>
                <c:pt idx="7">
                  <c:v>-3.1995951841718648E-3</c:v>
                </c:pt>
                <c:pt idx="8">
                  <c:v>-3.2708607614911809E-3</c:v>
                </c:pt>
                <c:pt idx="9">
                  <c:v>-3.3391686913089376E-3</c:v>
                </c:pt>
                <c:pt idx="10">
                  <c:v>-3.1924579394914513E-3</c:v>
                </c:pt>
                <c:pt idx="11">
                  <c:v>-3.2148269772298956E-3</c:v>
                </c:pt>
                <c:pt idx="12">
                  <c:v>-3.1953619699667613E-3</c:v>
                </c:pt>
                <c:pt idx="13">
                  <c:v>-3.1818211415749662E-3</c:v>
                </c:pt>
                <c:pt idx="14">
                  <c:v>-3.0614170759330414E-3</c:v>
                </c:pt>
              </c:numCache>
            </c:numRef>
          </c:val>
        </c:ser>
        <c:ser>
          <c:idx val="15"/>
          <c:order val="15"/>
          <c:tx>
            <c:strRef>
              <c:f>'C:\DOCUME~1\Greg\LOCALS~1\Temp\Argentina\[ Annual theil by region with monthly data_march08.xls]Theil &amp; Graphs'!$S$88</c:f>
              <c:strCache>
                <c:ptCount val="1"/>
                <c:pt idx="0">
                  <c:v>Jujuy</c:v>
                </c:pt>
              </c:strCache>
            </c:strRef>
          </c:tx>
          <c:spPr>
            <a:gradFill rotWithShape="0">
              <a:gsLst>
                <a:gs pos="0">
                  <a:srgbClr val="C8B0ED"/>
                </a:gs>
                <a:gs pos="100000">
                  <a:srgbClr val="7F5BAB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Graphs'!$S$89:$S$103</c:f>
              <c:numCache>
                <c:formatCode>General</c:formatCode>
                <c:ptCount val="15"/>
                <c:pt idx="0">
                  <c:v>-1.5726857727182389E-3</c:v>
                </c:pt>
                <c:pt idx="1">
                  <c:v>-1.6511372769665155E-3</c:v>
                </c:pt>
                <c:pt idx="2">
                  <c:v>-2.101737379780884E-3</c:v>
                </c:pt>
                <c:pt idx="3">
                  <c:v>-3.32549398637516E-3</c:v>
                </c:pt>
                <c:pt idx="4">
                  <c:v>-3.6268558491616043E-3</c:v>
                </c:pt>
                <c:pt idx="5">
                  <c:v>-3.5667542180048361E-3</c:v>
                </c:pt>
                <c:pt idx="6">
                  <c:v>-3.9106252535795931E-3</c:v>
                </c:pt>
                <c:pt idx="7">
                  <c:v>-4.4776484644069199E-3</c:v>
                </c:pt>
                <c:pt idx="8">
                  <c:v>-5.4066750771315222E-3</c:v>
                </c:pt>
                <c:pt idx="9">
                  <c:v>-4.9260789009890997E-3</c:v>
                </c:pt>
                <c:pt idx="10">
                  <c:v>-4.0516699955465895E-3</c:v>
                </c:pt>
                <c:pt idx="11">
                  <c:v>-3.3322773336991987E-3</c:v>
                </c:pt>
                <c:pt idx="12">
                  <c:v>-3.0376367129233204E-3</c:v>
                </c:pt>
                <c:pt idx="13">
                  <c:v>-3.0430726969652485E-3</c:v>
                </c:pt>
                <c:pt idx="14">
                  <c:v>-3.1350034640084106E-3</c:v>
                </c:pt>
              </c:numCache>
            </c:numRef>
          </c:val>
        </c:ser>
        <c:ser>
          <c:idx val="16"/>
          <c:order val="16"/>
          <c:tx>
            <c:strRef>
              <c:f>'C:\DOCUME~1\Greg\LOCALS~1\Temp\Argentina\[ Annual theil by region with monthly data_march08.xls]Theil &amp; Graphs'!$T$88</c:f>
              <c:strCache>
                <c:ptCount val="1"/>
                <c:pt idx="0">
                  <c:v>Santiago del Estero</c:v>
                </c:pt>
              </c:strCache>
            </c:strRef>
          </c:tx>
          <c:spPr>
            <a:gradFill rotWithShape="0">
              <a:gsLst>
                <a:gs pos="0">
                  <a:srgbClr val="95EEFF"/>
                </a:gs>
                <a:gs pos="100000">
                  <a:srgbClr val="39B7D8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Graphs'!$T$89:$T$103</c:f>
              <c:numCache>
                <c:formatCode>General</c:formatCode>
                <c:ptCount val="15"/>
                <c:pt idx="0">
                  <c:v>-1.6362972457534132E-3</c:v>
                </c:pt>
                <c:pt idx="1">
                  <c:v>-2.830611099170191E-3</c:v>
                </c:pt>
                <c:pt idx="2">
                  <c:v>-3.2569767901145801E-3</c:v>
                </c:pt>
                <c:pt idx="3">
                  <c:v>-3.1054651007087746E-3</c:v>
                </c:pt>
                <c:pt idx="4">
                  <c:v>-3.1669592231247678E-3</c:v>
                </c:pt>
                <c:pt idx="5">
                  <c:v>-2.9390062771110881E-3</c:v>
                </c:pt>
                <c:pt idx="6">
                  <c:v>-3.1872302186216461E-3</c:v>
                </c:pt>
                <c:pt idx="7">
                  <c:v>-3.0233095525493332E-3</c:v>
                </c:pt>
                <c:pt idx="8">
                  <c:v>-3.4825692355363595E-3</c:v>
                </c:pt>
                <c:pt idx="9">
                  <c:v>-3.5061443247607882E-3</c:v>
                </c:pt>
                <c:pt idx="10">
                  <c:v>-3.0871473965930016E-3</c:v>
                </c:pt>
                <c:pt idx="11">
                  <c:v>-2.9345468249189176E-3</c:v>
                </c:pt>
                <c:pt idx="12">
                  <c:v>-3.1132018771903758E-3</c:v>
                </c:pt>
                <c:pt idx="13">
                  <c:v>-3.0940134409745985E-3</c:v>
                </c:pt>
                <c:pt idx="14">
                  <c:v>-3.1995093857072813E-3</c:v>
                </c:pt>
              </c:numCache>
            </c:numRef>
          </c:val>
        </c:ser>
        <c:ser>
          <c:idx val="17"/>
          <c:order val="17"/>
          <c:tx>
            <c:strRef>
              <c:f>'C:\DOCUME~1\Greg\LOCALS~1\Temp\Argentina\[ Annual theil by region with monthly data_march08.xls]Theil &amp; Graphs'!$U$88</c:f>
              <c:strCache>
                <c:ptCount val="1"/>
                <c:pt idx="0">
                  <c:v>Districts of Gran Buenos Aires</c:v>
                </c:pt>
              </c:strCache>
            </c:strRef>
          </c:tx>
          <c:spPr>
            <a:gradFill rotWithShape="0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Graphs'!$U$89:$U$103</c:f>
              <c:numCache>
                <c:formatCode>General</c:formatCode>
                <c:ptCount val="15"/>
                <c:pt idx="0">
                  <c:v>-2.593286965705187E-3</c:v>
                </c:pt>
                <c:pt idx="1">
                  <c:v>-5.1605674964784404E-3</c:v>
                </c:pt>
                <c:pt idx="2">
                  <c:v>-3.571274300293875E-3</c:v>
                </c:pt>
                <c:pt idx="3">
                  <c:v>-1.3107900177469569E-3</c:v>
                </c:pt>
                <c:pt idx="4">
                  <c:v>-2.8935249682126422E-3</c:v>
                </c:pt>
                <c:pt idx="5">
                  <c:v>-2.5667912466786837E-3</c:v>
                </c:pt>
                <c:pt idx="6">
                  <c:v>-4.5113220473351106E-3</c:v>
                </c:pt>
                <c:pt idx="7">
                  <c:v>-3.9772864885446397E-3</c:v>
                </c:pt>
                <c:pt idx="8">
                  <c:v>-2.4022302710770796E-3</c:v>
                </c:pt>
                <c:pt idx="9">
                  <c:v>-1.9679117513465723E-3</c:v>
                </c:pt>
                <c:pt idx="10">
                  <c:v>-6.4411116709007664E-4</c:v>
                </c:pt>
                <c:pt idx="11">
                  <c:v>-6.0185289689513991E-4</c:v>
                </c:pt>
                <c:pt idx="12">
                  <c:v>-2.6692802061121777E-3</c:v>
                </c:pt>
                <c:pt idx="13">
                  <c:v>-5.9369670141620288E-3</c:v>
                </c:pt>
                <c:pt idx="14">
                  <c:v>-3.5445361953124824E-3</c:v>
                </c:pt>
              </c:numCache>
            </c:numRef>
          </c:val>
        </c:ser>
        <c:ser>
          <c:idx val="18"/>
          <c:order val="18"/>
          <c:tx>
            <c:strRef>
              <c:f>'C:\DOCUME~1\Greg\LOCALS~1\Temp\Argentina\[ Annual theil by region with monthly data_march08.xls]Theil &amp; Graphs'!$V$88</c:f>
              <c:strCache>
                <c:ptCount val="1"/>
                <c:pt idx="0">
                  <c:v>Salta</c:v>
                </c:pt>
              </c:strCache>
            </c:strRef>
          </c:tx>
          <c:spPr>
            <a:gradFill rotWithShape="0">
              <a:gsLst>
                <a:gs pos="0">
                  <a:srgbClr val="B6D1FF"/>
                </a:gs>
                <a:gs pos="100000">
                  <a:srgbClr val="8AA7D8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Graphs'!$V$89:$V$103</c:f>
              <c:numCache>
                <c:formatCode>General</c:formatCode>
                <c:ptCount val="15"/>
                <c:pt idx="0">
                  <c:v>-2.9806255788217225E-3</c:v>
                </c:pt>
                <c:pt idx="1">
                  <c:v>-3.1434458479942784E-3</c:v>
                </c:pt>
                <c:pt idx="2">
                  <c:v>-4.4436750060947083E-3</c:v>
                </c:pt>
                <c:pt idx="3">
                  <c:v>-4.9641326199644474E-3</c:v>
                </c:pt>
                <c:pt idx="4">
                  <c:v>-4.6255215768705362E-3</c:v>
                </c:pt>
                <c:pt idx="5">
                  <c:v>-4.6311079634682234E-3</c:v>
                </c:pt>
                <c:pt idx="6">
                  <c:v>-5.4954452465258716E-3</c:v>
                </c:pt>
                <c:pt idx="7">
                  <c:v>-5.502014170250682E-3</c:v>
                </c:pt>
                <c:pt idx="8">
                  <c:v>-5.777669156503103E-3</c:v>
                </c:pt>
                <c:pt idx="9">
                  <c:v>-5.9311835542556271E-3</c:v>
                </c:pt>
                <c:pt idx="10">
                  <c:v>-5.751721923253645E-3</c:v>
                </c:pt>
                <c:pt idx="11">
                  <c:v>-4.3044143848792096E-3</c:v>
                </c:pt>
                <c:pt idx="12">
                  <c:v>-4.1705226922493632E-3</c:v>
                </c:pt>
                <c:pt idx="13">
                  <c:v>-4.1864152480054579E-3</c:v>
                </c:pt>
                <c:pt idx="14">
                  <c:v>-4.0782663404965221E-3</c:v>
                </c:pt>
              </c:numCache>
            </c:numRef>
          </c:val>
        </c:ser>
        <c:ser>
          <c:idx val="19"/>
          <c:order val="19"/>
          <c:tx>
            <c:strRef>
              <c:f>'C:\DOCUME~1\Greg\LOCALS~1\Temp\Argentina\[ Annual theil by region with monthly data_march08.xls]Theil &amp; Graphs'!$W$88</c:f>
              <c:strCache>
                <c:ptCount val="1"/>
                <c:pt idx="0">
                  <c:v>Entre Ríos</c:v>
                </c:pt>
              </c:strCache>
            </c:strRef>
          </c:tx>
          <c:spPr>
            <a:gradFill rotWithShape="0">
              <a:gsLst>
                <a:gs pos="0">
                  <a:srgbClr val="FFB6B4"/>
                </a:gs>
                <a:gs pos="100000">
                  <a:srgbClr val="DA8A89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Graphs'!$W$89:$W$103</c:f>
              <c:numCache>
                <c:formatCode>General</c:formatCode>
                <c:ptCount val="15"/>
                <c:pt idx="0">
                  <c:v>-4.7877295295029399E-3</c:v>
                </c:pt>
                <c:pt idx="1">
                  <c:v>-4.9349959347859181E-3</c:v>
                </c:pt>
                <c:pt idx="2">
                  <c:v>-5.0781230212790891E-3</c:v>
                </c:pt>
                <c:pt idx="3">
                  <c:v>-4.6984523373326424E-3</c:v>
                </c:pt>
                <c:pt idx="4">
                  <c:v>-4.4122719234141556E-3</c:v>
                </c:pt>
                <c:pt idx="5">
                  <c:v>-4.1853345392732577E-3</c:v>
                </c:pt>
                <c:pt idx="6">
                  <c:v>-4.3341254262463475E-3</c:v>
                </c:pt>
                <c:pt idx="7">
                  <c:v>-5.0350067709058893E-3</c:v>
                </c:pt>
                <c:pt idx="8">
                  <c:v>-5.2402450471575939E-3</c:v>
                </c:pt>
                <c:pt idx="9">
                  <c:v>-4.8547707630450364E-3</c:v>
                </c:pt>
                <c:pt idx="10">
                  <c:v>-4.6220769778189752E-3</c:v>
                </c:pt>
                <c:pt idx="11">
                  <c:v>-4.6786170476691719E-3</c:v>
                </c:pt>
                <c:pt idx="12">
                  <c:v>-5.0318324027043481E-3</c:v>
                </c:pt>
                <c:pt idx="13">
                  <c:v>-5.2390454070096537E-3</c:v>
                </c:pt>
                <c:pt idx="14">
                  <c:v>-4.7873726952122391E-3</c:v>
                </c:pt>
              </c:numCache>
            </c:numRef>
          </c:val>
        </c:ser>
        <c:ser>
          <c:idx val="20"/>
          <c:order val="20"/>
          <c:tx>
            <c:strRef>
              <c:f>'C:\DOCUME~1\Greg\LOCALS~1\Temp\Argentina\[ Annual theil by region with monthly data_march08.xls]Theil &amp; Graphs'!$X$88</c:f>
              <c:strCache>
                <c:ptCount val="1"/>
                <c:pt idx="0">
                  <c:v>Mendoza</c:v>
                </c:pt>
              </c:strCache>
            </c:strRef>
          </c:tx>
          <c:spPr>
            <a:gradFill rotWithShape="0">
              <a:gsLst>
                <a:gs pos="0">
                  <a:srgbClr val="E4FFBA"/>
                </a:gs>
                <a:gs pos="100000">
                  <a:srgbClr val="BBD68E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Graphs'!$X$89:$X$103</c:f>
              <c:numCache>
                <c:formatCode>General</c:formatCode>
                <c:ptCount val="15"/>
                <c:pt idx="0">
                  <c:v>-8.0484431358460763E-3</c:v>
                </c:pt>
                <c:pt idx="1">
                  <c:v>-8.0861275133494361E-3</c:v>
                </c:pt>
                <c:pt idx="2">
                  <c:v>-8.6446421928791858E-3</c:v>
                </c:pt>
                <c:pt idx="3">
                  <c:v>-9.5085722182103021E-3</c:v>
                </c:pt>
                <c:pt idx="4">
                  <c:v>-8.8602767463802721E-3</c:v>
                </c:pt>
                <c:pt idx="5">
                  <c:v>-9.281033279775381E-3</c:v>
                </c:pt>
                <c:pt idx="6">
                  <c:v>-9.8286526416603726E-3</c:v>
                </c:pt>
                <c:pt idx="7">
                  <c:v>-1.005344840636116E-2</c:v>
                </c:pt>
                <c:pt idx="8">
                  <c:v>-1.1045789574920847E-2</c:v>
                </c:pt>
                <c:pt idx="9">
                  <c:v>-1.0756023692581423E-2</c:v>
                </c:pt>
                <c:pt idx="10">
                  <c:v>-1.0455449824601339E-2</c:v>
                </c:pt>
                <c:pt idx="11">
                  <c:v>-9.6064273256494595E-3</c:v>
                </c:pt>
                <c:pt idx="12">
                  <c:v>-9.0172682699170177E-3</c:v>
                </c:pt>
                <c:pt idx="13">
                  <c:v>-7.34042587763469E-3</c:v>
                </c:pt>
                <c:pt idx="14">
                  <c:v>-7.5713102014577545E-3</c:v>
                </c:pt>
              </c:numCache>
            </c:numRef>
          </c:val>
        </c:ser>
        <c:ser>
          <c:idx val="21"/>
          <c:order val="21"/>
          <c:tx>
            <c:strRef>
              <c:f>'C:\DOCUME~1\Greg\LOCALS~1\Temp\Argentina\[ Annual theil by region with monthly data_march08.xls]Theil &amp; Graphs'!$Y$88</c:f>
              <c:strCache>
                <c:ptCount val="1"/>
                <c:pt idx="0">
                  <c:v>Tucumán</c:v>
                </c:pt>
              </c:strCache>
            </c:strRef>
          </c:tx>
          <c:spPr>
            <a:gradFill rotWithShape="0">
              <a:gsLst>
                <a:gs pos="0">
                  <a:srgbClr val="D6C5F1"/>
                </a:gs>
                <a:gs pos="100000">
                  <a:srgbClr val="A896C2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Graphs'!$Y$89:$Y$103</c:f>
              <c:numCache>
                <c:formatCode>General</c:formatCode>
                <c:ptCount val="15"/>
                <c:pt idx="0">
                  <c:v>-4.1151750524860385E-3</c:v>
                </c:pt>
                <c:pt idx="1">
                  <c:v>-3.9593784543143452E-3</c:v>
                </c:pt>
                <c:pt idx="2">
                  <c:v>-3.6338093999811294E-3</c:v>
                </c:pt>
                <c:pt idx="3">
                  <c:v>-4.6506456101037897E-3</c:v>
                </c:pt>
                <c:pt idx="4">
                  <c:v>-5.8642434254170808E-3</c:v>
                </c:pt>
                <c:pt idx="5">
                  <c:v>-6.3297603531235714E-3</c:v>
                </c:pt>
                <c:pt idx="6">
                  <c:v>-7.4920465529589178E-3</c:v>
                </c:pt>
                <c:pt idx="7">
                  <c:v>-7.9481328933892533E-3</c:v>
                </c:pt>
                <c:pt idx="8">
                  <c:v>-8.6962393389000536E-3</c:v>
                </c:pt>
                <c:pt idx="9">
                  <c:v>-8.6218953409951497E-3</c:v>
                </c:pt>
                <c:pt idx="10">
                  <c:v>-7.9971266997022929E-3</c:v>
                </c:pt>
                <c:pt idx="11">
                  <c:v>-8.4165171275513463E-3</c:v>
                </c:pt>
                <c:pt idx="12">
                  <c:v>-8.251008242046309E-3</c:v>
                </c:pt>
                <c:pt idx="13">
                  <c:v>-8.6157041121463235E-3</c:v>
                </c:pt>
                <c:pt idx="14">
                  <c:v>-8.4236792395418359E-3</c:v>
                </c:pt>
              </c:numCache>
            </c:numRef>
          </c:val>
        </c:ser>
        <c:ser>
          <c:idx val="22"/>
          <c:order val="22"/>
          <c:tx>
            <c:strRef>
              <c:f>'C:\DOCUME~1\Greg\LOCALS~1\Temp\Argentina\[ Annual theil by region with monthly data_march08.xls]Theil &amp; Graphs'!$Z$88</c:f>
              <c:strCache>
                <c:ptCount val="1"/>
                <c:pt idx="0">
                  <c:v>Santa Fe</c:v>
                </c:pt>
              </c:strCache>
            </c:strRef>
          </c:tx>
          <c:spPr>
            <a:gradFill rotWithShape="0">
              <a:gsLst>
                <a:gs pos="0">
                  <a:srgbClr val="B2F1FF"/>
                </a:gs>
                <a:gs pos="100000">
                  <a:srgbClr val="87C8DF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Graphs'!$Z$89:$Z$103</c:f>
              <c:numCache>
                <c:formatCode>General</c:formatCode>
                <c:ptCount val="15"/>
                <c:pt idx="0">
                  <c:v>-1.5164880652476124E-2</c:v>
                </c:pt>
                <c:pt idx="1">
                  <c:v>-1.3847961488488259E-2</c:v>
                </c:pt>
                <c:pt idx="2">
                  <c:v>-1.3947975732092138E-2</c:v>
                </c:pt>
                <c:pt idx="3">
                  <c:v>-1.3218721692673309E-2</c:v>
                </c:pt>
                <c:pt idx="4">
                  <c:v>-1.294844132140084E-2</c:v>
                </c:pt>
                <c:pt idx="5">
                  <c:v>-1.273912259924764E-2</c:v>
                </c:pt>
                <c:pt idx="6">
                  <c:v>-1.409887350621394E-2</c:v>
                </c:pt>
                <c:pt idx="7">
                  <c:v>-1.406433273302744E-2</c:v>
                </c:pt>
                <c:pt idx="8">
                  <c:v>-1.4182384968818797E-2</c:v>
                </c:pt>
                <c:pt idx="9">
                  <c:v>-1.2146509610733477E-2</c:v>
                </c:pt>
                <c:pt idx="10">
                  <c:v>-1.0782805895894062E-2</c:v>
                </c:pt>
                <c:pt idx="11">
                  <c:v>-1.0408000094761206E-2</c:v>
                </c:pt>
                <c:pt idx="12">
                  <c:v>-9.4728230643881441E-3</c:v>
                </c:pt>
                <c:pt idx="13">
                  <c:v>-8.793615646117801E-3</c:v>
                </c:pt>
                <c:pt idx="14">
                  <c:v>-8.4896887697057319E-3</c:v>
                </c:pt>
              </c:numCache>
            </c:numRef>
          </c:val>
        </c:ser>
        <c:ser>
          <c:idx val="23"/>
          <c:order val="23"/>
          <c:tx>
            <c:strRef>
              <c:f>'C:\DOCUME~1\Greg\LOCALS~1\Temp\Argentina\[ Annual theil by region with monthly data_march08.xls]Theil &amp; Graphs'!$AA$88</c:f>
              <c:strCache>
                <c:ptCount val="1"/>
                <c:pt idx="0">
                  <c:v>Córdoba</c:v>
                </c:pt>
              </c:strCache>
            </c:strRef>
          </c:tx>
          <c:spPr>
            <a:gradFill rotWithShape="0">
              <a:gsLst>
                <a:gs pos="0">
                  <a:srgbClr val="FFCA9C"/>
                </a:gs>
                <a:gs pos="100000">
                  <a:srgbClr val="FFB180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Graphs'!$AA$89:$AA$103</c:f>
              <c:numCache>
                <c:formatCode>General</c:formatCode>
                <c:ptCount val="15"/>
                <c:pt idx="0">
                  <c:v>-1.2065408040164321E-2</c:v>
                </c:pt>
                <c:pt idx="1">
                  <c:v>-1.1135056928792139E-2</c:v>
                </c:pt>
                <c:pt idx="2">
                  <c:v>-1.101154237079827E-2</c:v>
                </c:pt>
                <c:pt idx="3">
                  <c:v>-1.0091139956503899E-2</c:v>
                </c:pt>
                <c:pt idx="4">
                  <c:v>-1.0670483687727104E-2</c:v>
                </c:pt>
                <c:pt idx="5">
                  <c:v>-1.1043067741268391E-2</c:v>
                </c:pt>
                <c:pt idx="6">
                  <c:v>-1.0221821266370269E-2</c:v>
                </c:pt>
                <c:pt idx="7">
                  <c:v>-1.096953236514793E-2</c:v>
                </c:pt>
                <c:pt idx="8">
                  <c:v>-1.1356006963946359E-2</c:v>
                </c:pt>
                <c:pt idx="9">
                  <c:v>-1.0108117087633617E-2</c:v>
                </c:pt>
                <c:pt idx="10">
                  <c:v>-1.0010721905712649E-2</c:v>
                </c:pt>
                <c:pt idx="11">
                  <c:v>-9.7844256887908813E-3</c:v>
                </c:pt>
                <c:pt idx="12">
                  <c:v>-9.9253335760341038E-3</c:v>
                </c:pt>
                <c:pt idx="13">
                  <c:v>-1.050526341294381E-2</c:v>
                </c:pt>
                <c:pt idx="14">
                  <c:v>-1.0826784220672066E-2</c:v>
                </c:pt>
              </c:numCache>
            </c:numRef>
          </c:val>
        </c:ser>
        <c:ser>
          <c:idx val="24"/>
          <c:order val="24"/>
          <c:tx>
            <c:strRef>
              <c:f>'C:\DOCUME~1\Greg\LOCALS~1\Temp\Argentina\[ Annual theil by region with monthly data_march08.xls]Theil &amp; Graphs'!$AB$88</c:f>
              <c:strCache>
                <c:ptCount val="1"/>
                <c:pt idx="0">
                  <c:v>Rest of Buenos Aires Province</c:v>
                </c:pt>
              </c:strCache>
            </c:strRef>
          </c:tx>
          <c:spPr>
            <a:gradFill rotWithShape="0">
              <a:gsLst>
                <a:gs pos="0">
                  <a:srgbClr val="CEE0FF"/>
                </a:gs>
                <a:gs pos="100000">
                  <a:srgbClr val="B7C7E4"/>
                </a:gs>
              </a:gsLst>
              <a:lin ang="5400000"/>
            </a:gradFill>
            <a:ln w="25400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Graphs'!$AB$89:$AB$103</c:f>
              <c:numCache>
                <c:formatCode>General</c:formatCode>
                <c:ptCount val="15"/>
                <c:pt idx="0">
                  <c:v>-1.1608835915084076E-2</c:v>
                </c:pt>
                <c:pt idx="1">
                  <c:v>-1.2324180808264891E-2</c:v>
                </c:pt>
                <c:pt idx="2">
                  <c:v>-1.3972273510005465E-2</c:v>
                </c:pt>
                <c:pt idx="3">
                  <c:v>-1.3109204889341546E-2</c:v>
                </c:pt>
                <c:pt idx="4">
                  <c:v>-1.3034407411981181E-2</c:v>
                </c:pt>
                <c:pt idx="5">
                  <c:v>-1.3482667752861001E-2</c:v>
                </c:pt>
                <c:pt idx="6">
                  <c:v>-1.490459014574945E-2</c:v>
                </c:pt>
                <c:pt idx="7">
                  <c:v>-1.480206942307094E-2</c:v>
                </c:pt>
                <c:pt idx="8">
                  <c:v>-1.450379186515118E-2</c:v>
                </c:pt>
                <c:pt idx="9">
                  <c:v>-1.1768922957059278E-2</c:v>
                </c:pt>
                <c:pt idx="10">
                  <c:v>-1.0059215333308639E-2</c:v>
                </c:pt>
                <c:pt idx="11">
                  <c:v>-9.6642775409709458E-3</c:v>
                </c:pt>
                <c:pt idx="12">
                  <c:v>-9.2591651402700679E-3</c:v>
                </c:pt>
                <c:pt idx="13">
                  <c:v>-1.1117508167913638E-2</c:v>
                </c:pt>
                <c:pt idx="14">
                  <c:v>-1.2223575184560609E-2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118144"/>
        <c:axId val="80119680"/>
      </c:barChart>
      <c:lineChart>
        <c:grouping val="stacked"/>
        <c:varyColors val="0"/>
        <c:ser>
          <c:idx val="25"/>
          <c:order val="25"/>
          <c:tx>
            <c:strRef>
              <c:f>'C:\DOCUME~1\Greg\LOCALS~1\Temp\Argentina\[ Annual theil by region with monthly data_march08.xls]Theil &amp; Graphs'!$AC$88</c:f>
              <c:strCache>
                <c:ptCount val="1"/>
                <c:pt idx="0">
                  <c:v>Theil</c:v>
                </c:pt>
              </c:strCache>
            </c:strRef>
          </c:tx>
          <c:spPr>
            <a:ln w="25400">
              <a:solidFill>
                <a:srgbClr val="DD0806"/>
              </a:solidFill>
              <a:prstDash val="solid"/>
            </a:ln>
          </c:spPr>
          <c:marker>
            <c:symbol val="none"/>
          </c:marker>
          <c:cat>
            <c:numRef>
              <c:f>'C:\DOCUME~1\Greg\LOCALS~1\Temp\Argentina\[ Annual theil by region with monthly data_march08.xls]Theil &amp; Graphs'!$C$89:$C$103</c:f>
              <c:numCache>
                <c:formatCode>General</c:formatCode>
                <c:ptCount val="15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</c:numCache>
            </c:numRef>
          </c:cat>
          <c:val>
            <c:numRef>
              <c:f>'C:\DOCUME~1\Greg\LOCALS~1\Temp\Argentina\[ Annual theil by region with monthly data_march08.xls]Theil &amp; Graphs'!$AC$89:$AC$103</c:f>
              <c:numCache>
                <c:formatCode>General</c:formatCode>
                <c:ptCount val="15"/>
                <c:pt idx="0">
                  <c:v>2.2767970654389943E-2</c:v>
                </c:pt>
                <c:pt idx="1">
                  <c:v>2.3867143851768653E-2</c:v>
                </c:pt>
                <c:pt idx="2">
                  <c:v>2.6538551458014779E-2</c:v>
                </c:pt>
                <c:pt idx="3">
                  <c:v>2.5999321224022556E-2</c:v>
                </c:pt>
                <c:pt idx="4">
                  <c:v>2.6886784570201196E-2</c:v>
                </c:pt>
                <c:pt idx="5">
                  <c:v>2.7991675246688441E-2</c:v>
                </c:pt>
                <c:pt idx="6">
                  <c:v>3.2481588855954556E-2</c:v>
                </c:pt>
                <c:pt idx="7">
                  <c:v>3.4640021516665467E-2</c:v>
                </c:pt>
                <c:pt idx="8">
                  <c:v>3.7871386139667007E-2</c:v>
                </c:pt>
                <c:pt idx="9">
                  <c:v>3.2271937620996512E-2</c:v>
                </c:pt>
                <c:pt idx="10">
                  <c:v>2.6681100896148603E-2</c:v>
                </c:pt>
                <c:pt idx="11">
                  <c:v>2.3703623679765282E-2</c:v>
                </c:pt>
                <c:pt idx="12">
                  <c:v>2.2773031155787576E-2</c:v>
                </c:pt>
                <c:pt idx="13">
                  <c:v>2.446231283908545E-2</c:v>
                </c:pt>
                <c:pt idx="14">
                  <c:v>2.5014396741110612E-2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125952"/>
        <c:axId val="80127488"/>
      </c:lineChart>
      <c:catAx>
        <c:axId val="80118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0119680"/>
        <c:crossesAt val="-0.2"/>
        <c:auto val="1"/>
        <c:lblAlgn val="ctr"/>
        <c:lblOffset val="100"/>
        <c:tickLblSkip val="1"/>
        <c:tickMarkSkip val="1"/>
        <c:noMultiLvlLbl val="0"/>
      </c:catAx>
      <c:valAx>
        <c:axId val="801196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Contribution to Theil's T Statistic</a:t>
                </a:r>
              </a:p>
            </c:rich>
          </c:tx>
          <c:layout/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0118144"/>
        <c:crosses val="autoZero"/>
        <c:crossBetween val="between"/>
      </c:valAx>
      <c:catAx>
        <c:axId val="80125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0127488"/>
        <c:crosses val="autoZero"/>
        <c:auto val="1"/>
        <c:lblAlgn val="ctr"/>
        <c:lblOffset val="100"/>
        <c:noMultiLvlLbl val="0"/>
      </c:catAx>
      <c:valAx>
        <c:axId val="80127488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Theil's T Statistic</a:t>
                </a:r>
              </a:p>
            </c:rich>
          </c:tx>
          <c:layout/>
          <c:overlay val="0"/>
          <c:spPr>
            <a:noFill/>
            <a:ln w="25400">
              <a:noFill/>
            </a:ln>
          </c:spPr>
        </c:title>
        <c:numFmt formatCode="0.00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0125952"/>
        <c:crosses val="max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b"/>
      <c:layout>
        <c:manualLayout>
          <c:xMode val="edge"/>
          <c:yMode val="edge"/>
          <c:x val="6.6731756250338531E-2"/>
          <c:y val="0.68723707977482751"/>
          <c:w val="0.88101339124140376"/>
          <c:h val="0.29494554828753305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43F8F-A1AA-4BEA-9104-B25CDDF64392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35548-F562-49A0-977A-A7E770B29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3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4DA80-6050-4405-A2DA-7FF453D803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4DA80-6050-4405-A2DA-7FF453D8030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6DCF7-94D7-4E81-AD55-F2ED3D11471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94119-6B29-456C-8B73-4510300C073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94119-6B29-456C-8B73-4510300C073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4DA80-6050-4405-A2DA-7FF453D8030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4DA80-6050-4405-A2DA-7FF453D8030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1AAA85-47C6-46EC-AFDC-96B5A3CFCE17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3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5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1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4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7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7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3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6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6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2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60D3D-DE42-4467-A9A9-6EFDCB1F11E9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DEAF8-2EA2-448F-824D-3330F4F40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6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wnload\Utip\Enrique\ArcView%209\EUROPE~2.avi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Ethics and Economics of Inequality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James K. Galbraith</a:t>
            </a:r>
          </a:p>
          <a:p>
            <a:r>
              <a:rPr lang="en-US" dirty="0" smtClean="0"/>
              <a:t>The University of Texas at Austin</a:t>
            </a:r>
          </a:p>
          <a:p>
            <a:r>
              <a:rPr lang="en-US"/>
              <a:t/>
            </a:r>
            <a:br>
              <a:rPr lang="en-US"/>
            </a:br>
            <a:r>
              <a:rPr lang="en-US" smtClean="0"/>
              <a:t>Frank</a:t>
            </a:r>
            <a:r>
              <a:rPr lang="en-US" smtClean="0"/>
              <a:t> </a:t>
            </a:r>
            <a:r>
              <a:rPr lang="en-US" dirty="0" smtClean="0"/>
              <a:t>Bryant Lecture</a:t>
            </a:r>
          </a:p>
          <a:p>
            <a:r>
              <a:rPr lang="en-US" dirty="0" smtClean="0"/>
              <a:t>UTHSCSA</a:t>
            </a:r>
            <a:endParaRPr lang="en-US" dirty="0" smtClean="0"/>
          </a:p>
          <a:p>
            <a:r>
              <a:rPr lang="en-US" dirty="0" smtClean="0"/>
              <a:t>October 20,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15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653640"/>
              </p:ext>
            </p:extLst>
          </p:nvPr>
        </p:nvGraphicFramePr>
        <p:xfrm>
          <a:off x="2428875" y="171450"/>
          <a:ext cx="4286250" cy="651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Acrobat Document" r:id="rId3" imgW="4286115" imgH="6515100" progId="AcroExch.Document.7">
                  <p:embed/>
                </p:oleObj>
              </mc:Choice>
              <mc:Fallback>
                <p:oleObj name="Acrobat Document" r:id="rId3" imgW="4286115" imgH="651510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28875" y="171450"/>
                        <a:ext cx="4286250" cy="651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507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7163" y="1033463"/>
            <a:ext cx="6289675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90600" y="3048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US:  Inequality in Pay and Unemployment, 1952-2005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57912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Inequality measured on earnings across industries in manufacturing, monthly data; recessions entered in gray.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690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219200"/>
            <a:ext cx="7163362" cy="5362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85800" y="304800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US:  Income Inequality and the NASDAQ, 1969-2006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60960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Income inequality measured between counties, from tax data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2819400"/>
            <a:ext cx="1586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Tax Reform Act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38800" y="13716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Internet Bubble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3962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Inequality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00600" y="4191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 of NASDAQ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8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250" y="1181100"/>
            <a:ext cx="6934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143000" y="228600"/>
            <a:ext cx="670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U.S. Income Inequality Between Counties 1969 – 2005 Plotted Against the NASDAQ Composite, with Three Counterfactual Scenarios of Inequality Growth from 1994 – 2000 </a:t>
            </a:r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 flipH="1" flipV="1">
            <a:off x="6629400" y="2438400"/>
            <a:ext cx="4572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9093" name="Line 5"/>
          <p:cNvSpPr>
            <a:spLocks noChangeShapeType="1"/>
          </p:cNvSpPr>
          <p:nvPr/>
        </p:nvSpPr>
        <p:spPr bwMode="auto">
          <a:xfrm flipH="1" flipV="1">
            <a:off x="6553200" y="3124200"/>
            <a:ext cx="457200" cy="11430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9094" name="Line 6"/>
          <p:cNvSpPr>
            <a:spLocks noChangeShapeType="1"/>
          </p:cNvSpPr>
          <p:nvPr/>
        </p:nvSpPr>
        <p:spPr bwMode="auto">
          <a:xfrm flipH="1" flipV="1">
            <a:off x="6400800" y="3581400"/>
            <a:ext cx="152400" cy="7620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6994525" y="2855913"/>
            <a:ext cx="2101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Without Manhattan</a:t>
            </a: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6918325" y="3998913"/>
            <a:ext cx="238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Without Silicon Valley</a:t>
            </a: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6308725" y="4151313"/>
            <a:ext cx="958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Without</a:t>
            </a:r>
          </a:p>
          <a:p>
            <a:r>
              <a:rPr lang="en-US"/>
              <a:t>Top 15</a:t>
            </a:r>
          </a:p>
        </p:txBody>
      </p:sp>
    </p:spTree>
    <p:extLst>
      <p:ext uri="{BB962C8B-B14F-4D97-AF65-F5344CB8AC3E}">
        <p14:creationId xmlns:p14="http://schemas.microsoft.com/office/powerpoint/2010/main" val="21768442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9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89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nimBg="1"/>
      <p:bldP spid="89092" grpId="1" animBg="1"/>
      <p:bldP spid="89093" grpId="0" animBg="1"/>
      <p:bldP spid="89093" grpId="1" animBg="1"/>
      <p:bldP spid="89094" grpId="0" animBg="1"/>
      <p:bldP spid="89095" grpId="0"/>
      <p:bldP spid="89095" grpId="1"/>
      <p:bldP spid="89096" grpId="0" build="allAtOnce"/>
      <p:bldP spid="890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EUROPE~2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47700" y="428625"/>
            <a:ext cx="7848600" cy="6000750"/>
          </a:xfrm>
          <a:prstGeom prst="rect">
            <a:avLst/>
          </a:prstGeom>
          <a:noFill/>
        </p:spPr>
      </p:pic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533400" y="381000"/>
            <a:ext cx="4587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rgbClr val="003399"/>
                </a:solidFill>
                <a:latin typeface="Times New Roman" pitchFamily="18" charset="0"/>
              </a:rPr>
              <a:t>Contribution of European Provinces to Inequality Across the European continent, late 1990s.</a:t>
            </a:r>
          </a:p>
        </p:txBody>
      </p:sp>
    </p:spTree>
    <p:extLst>
      <p:ext uri="{BB962C8B-B14F-4D97-AF65-F5344CB8AC3E}">
        <p14:creationId xmlns:p14="http://schemas.microsoft.com/office/powerpoint/2010/main" val="7031872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600" fill="hold"/>
                                        <p:tgtEl>
                                          <p:spTgt spid="460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608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60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38200" y="1371600"/>
            <a:ext cx="7620000" cy="5199063"/>
          </a:xfrm>
          <a:noFill/>
          <a:ln/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14400" y="228600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003399"/>
                </a:solidFill>
              </a:rPr>
              <a:t>Time Fixed Effects Show the Common Movements of </a:t>
            </a:r>
          </a:p>
          <a:p>
            <a:pPr algn="ctr"/>
            <a:r>
              <a:rPr lang="en-US" sz="2400">
                <a:solidFill>
                  <a:srgbClr val="003399"/>
                </a:solidFill>
              </a:rPr>
              <a:t>Unemployment Across All Regions: This is the </a:t>
            </a:r>
          </a:p>
          <a:p>
            <a:pPr algn="ctr"/>
            <a:r>
              <a:rPr lang="en-US" sz="2400">
                <a:solidFill>
                  <a:srgbClr val="003399"/>
                </a:solidFill>
              </a:rPr>
              <a:t>Macroeconomic Dimension!</a:t>
            </a:r>
          </a:p>
        </p:txBody>
      </p:sp>
    </p:spTree>
    <p:extLst>
      <p:ext uri="{BB962C8B-B14F-4D97-AF65-F5344CB8AC3E}">
        <p14:creationId xmlns:p14="http://schemas.microsoft.com/office/powerpoint/2010/main" val="409613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00200" y="1219200"/>
          <a:ext cx="6629400" cy="4979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rawing" r:id="rId4" imgW="4286160" imgH="3219480" progId="Presentations.Drawing.13">
                  <p:embed/>
                </p:oleObj>
              </mc:Choice>
              <mc:Fallback>
                <p:oleObj name="Drawing" r:id="rId4" imgW="4286160" imgH="3219480" progId="Presentations.Drawing.1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19200"/>
                        <a:ext cx="6629400" cy="49794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2600" y="457201"/>
            <a:ext cx="6019800" cy="461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Stylized “Augmented Kuznets Curve”</a:t>
            </a: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14800" y="5867400"/>
            <a:ext cx="2743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V="1">
            <a:off x="3314700" y="3086100"/>
            <a:ext cx="1981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981700" y="43815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2247900" y="3162300"/>
            <a:ext cx="1524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514600" y="58674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67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032" y="990600"/>
            <a:ext cx="4894767" cy="531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733800" y="5181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Debt Crisis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3581400"/>
            <a:ext cx="1547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 of Bretton</a:t>
            </a:r>
          </a:p>
          <a:p>
            <a:r>
              <a:rPr lang="en-US" dirty="0" smtClean="0"/>
              <a:t>Woods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43600" y="1447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9/11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19200" y="228601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Common Movement of Inequality Measured within Countries, Across Time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95400" y="6248400"/>
            <a:ext cx="7086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smtClean="0"/>
              <a:t>Note: The vertical axis represents the time element</a:t>
            </a:r>
            <a:r>
              <a:rPr lang="en-US" sz="1200" dirty="0" smtClean="0"/>
              <a:t> in a two-way fixed effects panel regression</a:t>
            </a:r>
            <a:r>
              <a:rPr lang="en-US" sz="1200" baseline="0" dirty="0" smtClean="0"/>
              <a:t>, across the panel of country-year observations. Vertical scale is log(T) units.  Source: </a:t>
            </a:r>
            <a:r>
              <a:rPr lang="en-US" sz="1200" baseline="0" dirty="0" err="1" smtClean="0"/>
              <a:t>Kum</a:t>
            </a:r>
            <a:r>
              <a:rPr lang="en-US" sz="1200" baseline="0" dirty="0" smtClean="0"/>
              <a:t> 2008.</a:t>
            </a:r>
            <a:endParaRPr lang="en-US" sz="1200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1447800"/>
            <a:ext cx="2743200" cy="202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895600" y="1600200"/>
            <a:ext cx="224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Inequality Between Countries</a:t>
            </a:r>
            <a:endParaRPr lang="en-US" dirty="0"/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1" y="3962400"/>
            <a:ext cx="2590800" cy="2739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6019800" y="4191000"/>
            <a:ext cx="209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Profit Share in OECD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1752600"/>
            <a:ext cx="2072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Super Bubble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rot="16200000" flipH="1">
            <a:off x="1828800" y="2514600"/>
            <a:ext cx="2819400" cy="2362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057400" y="2057400"/>
            <a:ext cx="2362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71600" y="2133600"/>
            <a:ext cx="5334000" cy="3657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78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6" grpId="0" build="allAtOnce"/>
      <p:bldP spid="1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895475"/>
            <a:ext cx="655320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3" name="TextBox 2"/>
          <p:cNvSpPr txBox="1">
            <a:spLocks noChangeArrowheads="1"/>
          </p:cNvSpPr>
          <p:nvPr/>
        </p:nvSpPr>
        <p:spPr bwMode="auto">
          <a:xfrm>
            <a:off x="1828800" y="1066800"/>
            <a:ext cx="609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An Example of Declining Inequality in the Post Neo- Liberal Era:  Argentina after the Crisis of 2002. 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52400" y="1752600"/>
          <a:ext cx="8772525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790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244</Words>
  <Application>Microsoft Office PowerPoint</Application>
  <PresentationFormat>On-screen Show (4:3)</PresentationFormat>
  <Paragraphs>44</Paragraphs>
  <Slides>10</Slides>
  <Notes>8</Notes>
  <HiddenSlides>1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Drawing</vt:lpstr>
      <vt:lpstr>Acrobat Document</vt:lpstr>
      <vt:lpstr>The Ethics and Economics of Inequality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Inequality in Brief</dc:title>
  <dc:creator>galbraith</dc:creator>
  <cp:lastModifiedBy>galbraith</cp:lastModifiedBy>
  <cp:revision>9</cp:revision>
  <dcterms:created xsi:type="dcterms:W3CDTF">2011-10-12T07:11:12Z</dcterms:created>
  <dcterms:modified xsi:type="dcterms:W3CDTF">2011-10-20T16:59:10Z</dcterms:modified>
</cp:coreProperties>
</file>